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85" r:id="rId3"/>
    <p:sldId id="257" r:id="rId4"/>
    <p:sldId id="296" r:id="rId5"/>
    <p:sldId id="259" r:id="rId6"/>
    <p:sldId id="262" r:id="rId7"/>
    <p:sldId id="260" r:id="rId8"/>
    <p:sldId id="297" r:id="rId9"/>
    <p:sldId id="288" r:id="rId10"/>
    <p:sldId id="261" r:id="rId11"/>
    <p:sldId id="287" r:id="rId12"/>
    <p:sldId id="298" r:id="rId13"/>
    <p:sldId id="289" r:id="rId14"/>
    <p:sldId id="263" r:id="rId15"/>
    <p:sldId id="290" r:id="rId16"/>
    <p:sldId id="291" r:id="rId17"/>
    <p:sldId id="292" r:id="rId18"/>
    <p:sldId id="293" r:id="rId19"/>
    <p:sldId id="299" r:id="rId20"/>
    <p:sldId id="294" r:id="rId21"/>
    <p:sldId id="300" r:id="rId22"/>
    <p:sldId id="295" r:id="rId23"/>
    <p:sldId id="301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DE6E84F-D416-4962-B618-2ABB48486131}">
          <p14:sldIdLst>
            <p14:sldId id="256"/>
            <p14:sldId id="285"/>
            <p14:sldId id="257"/>
            <p14:sldId id="296"/>
            <p14:sldId id="259"/>
            <p14:sldId id="262"/>
          </p14:sldIdLst>
        </p14:section>
        <p14:section name="Untitled Section" id="{0C147BD1-484D-4E65-9508-BFEDE4DB3AB1}">
          <p14:sldIdLst>
            <p14:sldId id="260"/>
            <p14:sldId id="297"/>
            <p14:sldId id="288"/>
            <p14:sldId id="261"/>
            <p14:sldId id="287"/>
            <p14:sldId id="298"/>
            <p14:sldId id="289"/>
            <p14:sldId id="263"/>
            <p14:sldId id="290"/>
            <p14:sldId id="291"/>
            <p14:sldId id="292"/>
            <p14:sldId id="293"/>
            <p14:sldId id="299"/>
            <p14:sldId id="294"/>
            <p14:sldId id="300"/>
            <p14:sldId id="295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1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60800ec7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60800ec7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60800ec79_4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60800ec79_4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19EE899E-4C6B-5F99-7650-11DBBAB70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60800ec79_4_196:notes">
            <a:extLst>
              <a:ext uri="{FF2B5EF4-FFF2-40B4-BE49-F238E27FC236}">
                <a16:creationId xmlns:a16="http://schemas.microsoft.com/office/drawing/2014/main" id="{6FECAA76-6CCC-D4D3-9E28-EF5570439B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60800ec79_4_196:notes">
            <a:extLst>
              <a:ext uri="{FF2B5EF4-FFF2-40B4-BE49-F238E27FC236}">
                <a16:creationId xmlns:a16="http://schemas.microsoft.com/office/drawing/2014/main" id="{13521CB4-BF3B-6560-C001-6EE913191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16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114813ff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114813ff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114813ff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114813ff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114813ff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114813ff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114813ff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114813ff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114813ff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114813ff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764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764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/>
        </p:nvSpPr>
        <p:spPr>
          <a:xfrm>
            <a:off x="0" y="4823925"/>
            <a:ext cx="9144000" cy="273900"/>
          </a:xfrm>
          <a:prstGeom prst="rect">
            <a:avLst/>
          </a:prstGeom>
          <a:gradFill>
            <a:gsLst>
              <a:gs pos="0">
                <a:srgbClr val="FFA47E"/>
              </a:gs>
              <a:gs pos="5000">
                <a:srgbClr val="FFA47E"/>
              </a:gs>
              <a:gs pos="79000">
                <a:srgbClr val="FFC9B5"/>
              </a:gs>
              <a:gs pos="91000">
                <a:srgbClr val="FFE3DB"/>
              </a:gs>
              <a:gs pos="100000">
                <a:srgbClr val="FFE3D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01140"/>
            <a:ext cx="397210" cy="31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507" y="4822338"/>
            <a:ext cx="290912" cy="2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/>
        </p:nvSpPr>
        <p:spPr>
          <a:xfrm>
            <a:off x="470968" y="4822338"/>
            <a:ext cx="3471482" cy="27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g sans"/>
              </a:rPr>
              <a:t>Pose-Based Word Presence Prediction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5201552" y="4824888"/>
            <a:ext cx="18078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Rudra Sinha</a:t>
            </a:r>
            <a:endParaRPr sz="12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7640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ation-lab.github.io/iSign/" TargetMode="External"/><Relationship Id="rId7" Type="http://schemas.openxmlformats.org/officeDocument/2006/relationships/hyperlink" Target="https://www.youtube.com/@tkorting" TargetMode="External"/><Relationship Id="rId2" Type="http://schemas.openxmlformats.org/officeDocument/2006/relationships/hyperlink" Target="https://github.com/google-ai-edge/mediapip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ipinkrish/vscode-pose" TargetMode="External"/><Relationship Id="rId5" Type="http://schemas.openxmlformats.org/officeDocument/2006/relationships/hyperlink" Target="https://www.youtube.com/@ISHNews" TargetMode="External"/><Relationship Id="rId4" Type="http://schemas.openxmlformats.org/officeDocument/2006/relationships/hyperlink" Target="https://aclanthology.org/2022.emnlp-main.707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ctrTitle"/>
          </p:nvPr>
        </p:nvSpPr>
        <p:spPr>
          <a:xfrm>
            <a:off x="0" y="130630"/>
            <a:ext cx="9205877" cy="1588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dirty="0">
                <a:solidFill>
                  <a:srgbClr val="FFC000"/>
                </a:solidFill>
                <a:effectLst/>
                <a:latin typeface="gg sans"/>
              </a:rPr>
              <a:t>Pose-Based Word Presence Prediction</a:t>
            </a:r>
            <a:r>
              <a:rPr lang="en-US" sz="4400" b="0" i="0" dirty="0">
                <a:solidFill>
                  <a:srgbClr val="FFC000"/>
                </a:solidFill>
                <a:effectLst/>
                <a:latin typeface="gg sans"/>
              </a:rPr>
              <a:t>: </a:t>
            </a:r>
            <a:r>
              <a:rPr lang="en-US" sz="2400" b="0" i="1" dirty="0">
                <a:solidFill>
                  <a:srgbClr val="FFC000"/>
                </a:solidFill>
                <a:effectLst/>
                <a:latin typeface="gg sans"/>
              </a:rPr>
              <a:t>A Framework for Indian Sign Language Processing</a:t>
            </a:r>
            <a:endParaRPr sz="2400" i="1" dirty="0">
              <a:solidFill>
                <a:srgbClr val="FFC000"/>
              </a:solidFill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311700" y="2015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Arial"/>
              <a:buNone/>
            </a:pPr>
            <a:r>
              <a:rPr lang="en" sz="3600" b="1" dirty="0">
                <a:solidFill>
                  <a:srgbClr val="00B050"/>
                </a:solidFill>
                <a:latin typeface="Times"/>
                <a:ea typeface="Times"/>
                <a:cs typeface="Times"/>
                <a:sym typeface="Times"/>
              </a:rPr>
              <a:t>Rudra </a:t>
            </a:r>
            <a:r>
              <a:rPr lang="en-US" sz="3600" b="1" dirty="0">
                <a:solidFill>
                  <a:srgbClr val="00B050"/>
                </a:solidFill>
                <a:latin typeface="Times"/>
                <a:ea typeface="Times"/>
                <a:cs typeface="Times"/>
                <a:sym typeface="Times"/>
              </a:rPr>
              <a:t>Sinha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1" name="Google Shape;101;p13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955" y="4448056"/>
            <a:ext cx="2096425" cy="42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135750" y="3725525"/>
            <a:ext cx="887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0070C0"/>
                </a:solidFill>
                <a:latin typeface="Times"/>
                <a:ea typeface="Times"/>
                <a:cs typeface="Times"/>
                <a:sym typeface="Times"/>
              </a:rPr>
              <a:t>Department of Computer Science and Engineering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577" y="4240221"/>
            <a:ext cx="1045469" cy="8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sldNum" idx="4294967295"/>
          </p:nvPr>
        </p:nvSpPr>
        <p:spPr>
          <a:xfrm>
            <a:off x="8136808" y="4764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311700" y="1017725"/>
            <a:ext cx="7825200" cy="3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Used only 5.4k videos as candidate sentences due to limited resources and time.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For the words used the CISLR dataset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Extracted pose landmarks of both using </a:t>
            </a:r>
            <a:r>
              <a:rPr lang="en-US" sz="1800" dirty="0" err="1">
                <a:solidFill>
                  <a:schemeClr val="dk2"/>
                </a:solidFill>
              </a:rPr>
              <a:t>mediapipe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CCE5B-03D9-D784-37A6-7B98E3ACD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Presence Detection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FFBE-3599-7AC3-0B10-B73A9B94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887" y="548152"/>
            <a:ext cx="3774479" cy="572700"/>
          </a:xfrm>
        </p:spPr>
        <p:txBody>
          <a:bodyPr>
            <a:noAutofit/>
          </a:bodyPr>
          <a:lstStyle/>
          <a:p>
            <a:r>
              <a:rPr lang="en-US" sz="1800" dirty="0"/>
              <a:t>Pose view of Candidate Sentence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15C6E-2BF6-6A50-C966-D9F4DF02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130" y="1237028"/>
            <a:ext cx="2652814" cy="3143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15270-3371-45E3-2B43-E89391B1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56" y="1237027"/>
            <a:ext cx="2510088" cy="31435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A1C75B-319B-DCE9-A413-F6ACF461798E}"/>
              </a:ext>
            </a:extLst>
          </p:cNvPr>
          <p:cNvSpPr txBox="1">
            <a:spLocks/>
          </p:cNvSpPr>
          <p:nvPr/>
        </p:nvSpPr>
        <p:spPr>
          <a:xfrm>
            <a:off x="708145" y="548152"/>
            <a:ext cx="377447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Pose view of query word</a:t>
            </a:r>
          </a:p>
        </p:txBody>
      </p:sp>
    </p:spTree>
    <p:extLst>
      <p:ext uri="{BB962C8B-B14F-4D97-AF65-F5344CB8AC3E}">
        <p14:creationId xmlns:p14="http://schemas.microsoft.com/office/powerpoint/2010/main" val="257863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8DD9-CE13-885E-9056-7191A9C7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.pose file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954D4-0567-4B43-8419-ABA3CA52A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Contains data in binary</a:t>
            </a:r>
          </a:p>
          <a:p>
            <a:r>
              <a:rPr lang="en-US" dirty="0" err="1"/>
              <a:t>Pose.data</a:t>
            </a:r>
            <a:r>
              <a:rPr lang="en-US" dirty="0"/>
              <a:t> = [</a:t>
            </a:r>
            <a:r>
              <a:rPr lang="en-US" dirty="0" err="1"/>
              <a:t>frame,person,landmarks,coordinates</a:t>
            </a:r>
            <a:r>
              <a:rPr lang="en-US" dirty="0"/>
              <a:t>] , coordinates = [</a:t>
            </a:r>
            <a:r>
              <a:rPr lang="en-US" dirty="0" err="1"/>
              <a:t>x,y,z</a:t>
            </a:r>
            <a:r>
              <a:rPr lang="en-US" dirty="0"/>
              <a:t>]</a:t>
            </a:r>
          </a:p>
          <a:p>
            <a:r>
              <a:rPr lang="en-US" dirty="0" err="1"/>
              <a:t>Pose.confidence</a:t>
            </a:r>
            <a:r>
              <a:rPr lang="en-US" dirty="0"/>
              <a:t> = [</a:t>
            </a:r>
            <a:r>
              <a:rPr lang="en-US" dirty="0" err="1"/>
              <a:t>frame,person,landmarks,confidence</a:t>
            </a:r>
            <a:r>
              <a:rPr lang="en-US" dirty="0"/>
              <a:t>]</a:t>
            </a:r>
          </a:p>
          <a:p>
            <a:r>
              <a:rPr lang="en-US" dirty="0"/>
              <a:t>There are 576 landmarks per frame</a:t>
            </a:r>
          </a:p>
          <a:p>
            <a:r>
              <a:rPr lang="en-US" dirty="0"/>
              <a:t>Ex: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DFA67-E6D3-0DF8-395F-1F5BCFD74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89" y="2990494"/>
            <a:ext cx="6615501" cy="90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7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B8FD-E4F0-F9BF-A527-27D27DDA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545B2-4409-0CD8-BFC0-2575311F6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Used only arm ,shoulder and arm landmark as using the body and face landmarks were giving unnecessary similarity/dissimilarity.</a:t>
            </a:r>
          </a:p>
          <a:p>
            <a:r>
              <a:rPr lang="en-US" dirty="0"/>
              <a:t>Normalized the used landmarks according to the average of hip coordinates across all frames to remove the effect of different spatial position of the signer.</a:t>
            </a:r>
          </a:p>
          <a:p>
            <a:r>
              <a:rPr lang="en-US" dirty="0"/>
              <a:t>There is still a issue of variable torso length, arm length, etc. but they have been ignored for the sake of simplicity.</a:t>
            </a:r>
          </a:p>
          <a:p>
            <a:r>
              <a:rPr lang="en-US" dirty="0"/>
              <a:t>Two primary methods are used for measuring similarity- Cosine Similarity and Dynamic Time Warping(DTW)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5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>
            <a:off x="73275" y="4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Cosine Similarity</a:t>
            </a:r>
            <a:endParaRPr dirty="0"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xfrm>
            <a:off x="73275" y="948777"/>
            <a:ext cx="8759025" cy="162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Each landmarks has 3 coordinates per frame.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Used </a:t>
            </a:r>
            <a:r>
              <a:rPr lang="en-US" dirty="0" err="1"/>
              <a:t>Scipy</a:t>
            </a:r>
            <a:r>
              <a:rPr lang="en-US" dirty="0"/>
              <a:t> library to calculate Cosine Distance.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Cosine Similarity = 1 – Cosine Distance</a:t>
            </a:r>
            <a:endParaRPr dirty="0"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4294967295"/>
          </p:nvPr>
        </p:nvSpPr>
        <p:spPr>
          <a:xfrm>
            <a:off x="8136808" y="4764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028" name="Picture 4" descr="Cosine Similarity – LearnDataSci">
            <a:extLst>
              <a:ext uri="{FF2B5EF4-FFF2-40B4-BE49-F238E27FC236}">
                <a16:creationId xmlns:a16="http://schemas.microsoft.com/office/drawing/2014/main" id="{F9C4B92B-4F04-69B8-1734-93AD8F9D1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3" y="2463786"/>
            <a:ext cx="8713087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sine similarity: How does it measure the similarity, Maths behind and  usage in Python | Towards Data Science">
            <a:extLst>
              <a:ext uri="{FF2B5EF4-FFF2-40B4-BE49-F238E27FC236}">
                <a16:creationId xmlns:a16="http://schemas.microsoft.com/office/drawing/2014/main" id="{D6355F04-0744-CAA3-5AB3-224FBE683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623" y="43450"/>
            <a:ext cx="3740102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8EEA-9E8F-0C01-4D63-37C3ECB5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Time Warping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7388A-97FB-0060-65E6-7BC56E9D7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345165-40D9-6CFB-E469-842AD879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9" y="1017725"/>
            <a:ext cx="8628361" cy="370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28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B768-EF2E-26E3-0DDA-8F8B512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6914A-E2DE-4A18-55A4-7F0D61E9F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5B404-90F2-E353-247D-EC98B127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99500"/>
            <a:ext cx="8520599" cy="45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3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A971-FEC7-9ABB-E9E0-A61C2572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D9447-2F29-98F1-574D-2C2B647A3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7E1C9-98D8-7110-A2C5-E9D6EA67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68193"/>
            <a:ext cx="8882744" cy="44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4EBF-B730-3DB4-8777-65FB658E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CC874-94BB-03CF-FBA8-2C3521B05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C233D-ED6C-DDF8-74D7-C6F8F9AA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60" y="213131"/>
            <a:ext cx="8598680" cy="42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12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5A6C-D6FF-D964-F715-02C7E420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Approach( 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F1733-E2F8-79AE-5B5E-5D3AE0361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Trimmed the word video from start and end to remove static frames.</a:t>
            </a:r>
          </a:p>
          <a:p>
            <a:r>
              <a:rPr lang="en-US" dirty="0"/>
              <a:t>Used sliding window technique to find out the best match (highest score) across all frames of the sentence between (0,sentence_frames-word_frames)</a:t>
            </a:r>
          </a:p>
          <a:p>
            <a:r>
              <a:rPr lang="en-US" dirty="0"/>
              <a:t>After getting similarity of a landmark in a frame, multiplied it by the confidence factor and took the average of the similarity of all the landmarks used to get similarity of a frame.</a:t>
            </a:r>
          </a:p>
          <a:p>
            <a:r>
              <a:rPr lang="en-US" dirty="0"/>
              <a:t>Threshold for DTW = 0.07 (if score is less than this then word is present)</a:t>
            </a:r>
          </a:p>
          <a:p>
            <a:r>
              <a:rPr lang="en-US" dirty="0"/>
              <a:t>Threshold for Cosine Similarity = 0.41 ( if score is more than this then word is present)</a:t>
            </a:r>
          </a:p>
        </p:txBody>
      </p:sp>
    </p:spTree>
    <p:extLst>
      <p:ext uri="{BB962C8B-B14F-4D97-AF65-F5344CB8AC3E}">
        <p14:creationId xmlns:p14="http://schemas.microsoft.com/office/powerpoint/2010/main" val="22340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D83C-C4E0-80C0-7AAD-8B670DA4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78937-D68D-ABB1-F8A2-BB3B295E6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630" y="1152474"/>
            <a:ext cx="8646670" cy="3618905"/>
          </a:xfrm>
        </p:spPr>
        <p:txBody>
          <a:bodyPr>
            <a:normAutofit/>
          </a:bodyPr>
          <a:lstStyle/>
          <a:p>
            <a:r>
              <a:rPr lang="en-US" dirty="0"/>
              <a:t>Scarcity of ISL dataset</a:t>
            </a:r>
          </a:p>
          <a:p>
            <a:r>
              <a:rPr lang="en-US" dirty="0"/>
              <a:t>Data set preparation</a:t>
            </a:r>
          </a:p>
          <a:p>
            <a:pPr lvl="1"/>
            <a:r>
              <a:rPr lang="en-US" dirty="0"/>
              <a:t>Processing Videos</a:t>
            </a:r>
          </a:p>
          <a:p>
            <a:pPr lvl="1"/>
            <a:r>
              <a:rPr lang="en-US" dirty="0"/>
              <a:t>Pipeline for extraction</a:t>
            </a:r>
          </a:p>
          <a:p>
            <a:pPr lvl="1"/>
            <a:r>
              <a:rPr lang="en-US" dirty="0"/>
              <a:t>Data cleaning</a:t>
            </a:r>
          </a:p>
          <a:p>
            <a:r>
              <a:rPr lang="en-US" dirty="0"/>
              <a:t>Word presence detection</a:t>
            </a:r>
          </a:p>
          <a:p>
            <a:pPr lvl="1"/>
            <a:r>
              <a:rPr lang="en-US" dirty="0"/>
              <a:t>Pose view of word and sentence</a:t>
            </a:r>
          </a:p>
          <a:p>
            <a:pPr lvl="1"/>
            <a:r>
              <a:rPr lang="en-US" dirty="0"/>
              <a:t>Approach</a:t>
            </a:r>
          </a:p>
          <a:p>
            <a:pPr lvl="1"/>
            <a:r>
              <a:rPr lang="en-US" dirty="0"/>
              <a:t>Cosine similarity</a:t>
            </a:r>
          </a:p>
          <a:p>
            <a:pPr lvl="1"/>
            <a:r>
              <a:rPr lang="en-US" dirty="0"/>
              <a:t>Dynamic Time warping</a:t>
            </a:r>
          </a:p>
          <a:p>
            <a:pPr lvl="1"/>
            <a:r>
              <a:rPr lang="en-US" dirty="0"/>
              <a:t>Result</a:t>
            </a:r>
          </a:p>
          <a:p>
            <a:r>
              <a:rPr lang="en-US" dirty="0"/>
              <a:t>Credits/Citations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9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8035-9C02-431B-3F1F-99E73C2B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5819F-D754-6638-CD25-B29BD1030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4466" y="4087800"/>
            <a:ext cx="5497833" cy="690455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dirty="0"/>
              <a:t>Sentence = Haryana native Neeraj Chopra participated in the Javelin throw in the 2020 Tokyo Olympics for the very first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D371D-6B1B-3FE5-268A-40AEF637A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6" y="99318"/>
            <a:ext cx="8710863" cy="398848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9C4BBD-A67D-5358-7B2E-15CF77290C10}"/>
              </a:ext>
            </a:extLst>
          </p:cNvPr>
          <p:cNvSpPr txBox="1">
            <a:spLocks/>
          </p:cNvSpPr>
          <p:nvPr/>
        </p:nvSpPr>
        <p:spPr>
          <a:xfrm>
            <a:off x="577517" y="4087800"/>
            <a:ext cx="2131308" cy="481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Word = Time</a:t>
            </a:r>
          </a:p>
        </p:txBody>
      </p:sp>
    </p:spTree>
    <p:extLst>
      <p:ext uri="{BB962C8B-B14F-4D97-AF65-F5344CB8AC3E}">
        <p14:creationId xmlns:p14="http://schemas.microsoft.com/office/powerpoint/2010/main" val="4144840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769D-A89A-97FC-4893-818E56F5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Top(5/10/15/20)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D8302-9FC1-D57D-8F10-2A15CB2D5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Due to time and resource constraint used 100 words to 100 sentences matching (about 10^4 different pairs)</a:t>
            </a:r>
          </a:p>
          <a:p>
            <a:pPr marL="114300" indent="0">
              <a:buNone/>
            </a:pPr>
            <a:r>
              <a:rPr lang="en-US" dirty="0"/>
              <a:t>	COSINE					DTW</a:t>
            </a:r>
          </a:p>
          <a:p>
            <a:pPr marL="114300" indent="0">
              <a:buNone/>
            </a:pPr>
            <a:r>
              <a:rPr lang="en-US" dirty="0"/>
              <a:t>Unique Pair Evaluation (100 pairs):	 Unique Pair Evaluation (100 pairs):</a:t>
            </a:r>
          </a:p>
          <a:p>
            <a:pPr marL="114300" indent="0">
              <a:buNone/>
            </a:pPr>
            <a:r>
              <a:rPr lang="en-US" dirty="0"/>
              <a:t> Top-5  : 25.00% (25/100)			Top-5  : 29.00% (29/100)</a:t>
            </a:r>
          </a:p>
          <a:p>
            <a:pPr marL="114300" indent="0">
              <a:buNone/>
            </a:pPr>
            <a:r>
              <a:rPr lang="en-US" dirty="0"/>
              <a:t> Top-10 : 36.00% (36/100)		 Top-10 : 34.00% (34/100)</a:t>
            </a:r>
          </a:p>
          <a:p>
            <a:pPr marL="114300" indent="0">
              <a:buNone/>
            </a:pPr>
            <a:r>
              <a:rPr lang="en-US" dirty="0"/>
              <a:t> Top-15 : 39.00% (39/100)		 Top-15 : 44.00% (44/100)</a:t>
            </a:r>
          </a:p>
          <a:p>
            <a:pPr marL="114300" indent="0">
              <a:buNone/>
            </a:pPr>
            <a:r>
              <a:rPr lang="en-US" dirty="0"/>
              <a:t> Top-20 : 46.00% (46/100)		Top-20 : 52.00% (52/100)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03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E0DC-E56A-79D9-FE80-1639B213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Credits/Citations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46034-6513-BDC1-7402-D35C11C09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big THANK YOU to Sanjeet for guiding me through my UGP journey and Prof. Ashutosh Modi for proving me the opportunity to work on this task.</a:t>
            </a:r>
          </a:p>
          <a:p>
            <a:r>
              <a:rPr lang="en-US" dirty="0"/>
              <a:t>Media Pipe (</a:t>
            </a:r>
            <a:r>
              <a:rPr lang="en-US" dirty="0">
                <a:hlinkClick r:id="rId2"/>
              </a:rPr>
              <a:t>https://github.com/google-ai-edge/mediapipe</a:t>
            </a:r>
            <a:r>
              <a:rPr lang="en-US" dirty="0"/>
              <a:t>)</a:t>
            </a:r>
          </a:p>
          <a:p>
            <a:r>
              <a:rPr lang="en-US" dirty="0"/>
              <a:t>I-Sign and CISLR paper (</a:t>
            </a:r>
            <a:r>
              <a:rPr lang="en-US" dirty="0">
                <a:hlinkClick r:id="rId3"/>
              </a:rPr>
              <a:t>https://exploration-lab.github.io/iSign/</a:t>
            </a:r>
            <a:r>
              <a:rPr lang="en-US" dirty="0"/>
              <a:t>) , (</a:t>
            </a:r>
            <a:r>
              <a:rPr lang="en-US" dirty="0">
                <a:hlinkClick r:id="rId4"/>
              </a:rPr>
              <a:t>https://aclanthology.org/2022.emnlp-main.707/</a:t>
            </a:r>
            <a:r>
              <a:rPr lang="en-US" dirty="0"/>
              <a:t>)</a:t>
            </a:r>
          </a:p>
          <a:p>
            <a:r>
              <a:rPr lang="en-US" dirty="0"/>
              <a:t>ISH news channel (</a:t>
            </a:r>
            <a:r>
              <a:rPr lang="en-US" dirty="0">
                <a:hlinkClick r:id="rId5"/>
              </a:rPr>
              <a:t>https://www.youtube.com/@ISHNews</a:t>
            </a:r>
            <a:r>
              <a:rPr lang="en-US" dirty="0"/>
              <a:t>)</a:t>
            </a:r>
          </a:p>
          <a:p>
            <a:r>
              <a:rPr lang="en-US" dirty="0"/>
              <a:t>Pose viewer (</a:t>
            </a:r>
            <a:r>
              <a:rPr lang="en-US" dirty="0">
                <a:hlinkClick r:id="rId6"/>
              </a:rPr>
              <a:t>https://github.com/bipinkrish/vscode-pose</a:t>
            </a:r>
            <a:r>
              <a:rPr lang="en-US" dirty="0"/>
              <a:t>)</a:t>
            </a:r>
          </a:p>
          <a:p>
            <a:r>
              <a:rPr lang="en-US" dirty="0"/>
              <a:t>DTW (</a:t>
            </a:r>
            <a:r>
              <a:rPr lang="en-US" dirty="0">
                <a:hlinkClick r:id="rId7"/>
              </a:rPr>
              <a:t>https://www.youtube.com/@tkorting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95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5F139-0569-516A-DB31-916F8C3A6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26082"/>
            <a:ext cx="8520600" cy="2092614"/>
          </a:xfrm>
        </p:spPr>
        <p:txBody>
          <a:bodyPr>
            <a:normAutofit/>
          </a:bodyPr>
          <a:lstStyle/>
          <a:p>
            <a:pPr marL="1511300" lvl="3" indent="0">
              <a:buNone/>
            </a:pPr>
            <a:r>
              <a:rPr lang="en-US" sz="7200" dirty="0">
                <a:latin typeface="Arial Rounded MT Bold" panose="020F07040305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816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Scarcity of ISL dataset</a:t>
            </a:r>
            <a:endParaRPr dirty="0"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l">
              <a:buNone/>
            </a:pPr>
            <a:r>
              <a:rPr lang="en-US" sz="18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NimbusRomNo9L-Regu"/>
              </a:rPr>
              <a:t>As per the WHO estimate, about 63 million people belong to the Deaf and Hard of Hearing (DHH) community in India (WHO, 2016; Varshney, 2016).</a:t>
            </a:r>
          </a:p>
          <a:p>
            <a:pPr marL="114300" indent="0" algn="l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4300" indent="0" algn="l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Sign languages are not universal—Indian Sign Language (ISL) has its own unique grammar, vocabulary and cultural context that differ substantially from, say, ASL or DGS sign systems. </a:t>
            </a:r>
          </a:p>
          <a:p>
            <a:pPr marL="114300" indent="0" algn="l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imbusRomNo9L-Regu"/>
            </a:endParaRPr>
          </a:p>
          <a:p>
            <a:pPr marL="114300" indent="0" algn="l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imbusRomNo9L-Regu"/>
              </a:rPr>
              <a:t>A</a:t>
            </a:r>
            <a:r>
              <a:rPr lang="en-US" sz="18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NimbusRomNo9L-Regu"/>
              </a:rPr>
              <a:t>ccording to the Government of India organization Indian Sign Language Research and Training Center (ISLRTC) (</a:t>
            </a:r>
            <a:r>
              <a:rPr lang="en-US" sz="18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zi4-Regular"/>
              </a:rPr>
              <a:t>https://islrtc.nic.in/</a:t>
            </a:r>
            <a:r>
              <a:rPr lang="en-US" sz="18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NimbusRomNo9L-Regu"/>
              </a:rPr>
              <a:t>), there are only 300 certified sign language interpreters in India. NLP technologies can help in this case</a:t>
            </a:r>
            <a:r>
              <a:rPr lang="en-US" sz="1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4294967295"/>
          </p:nvPr>
        </p:nvSpPr>
        <p:spPr>
          <a:xfrm>
            <a:off x="8136808" y="4764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B5E7EC5E-1F67-5030-DA20-1FD51632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>
            <a:extLst>
              <a:ext uri="{FF2B5EF4-FFF2-40B4-BE49-F238E27FC236}">
                <a16:creationId xmlns:a16="http://schemas.microsoft.com/office/drawing/2014/main" id="{A23FAD3D-915E-B937-313D-986022DDA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Extraction</a:t>
            </a:r>
            <a:endParaRPr dirty="0"/>
          </a:p>
        </p:txBody>
      </p:sp>
      <p:sp>
        <p:nvSpPr>
          <p:cNvPr id="118" name="Google Shape;118;p15">
            <a:extLst>
              <a:ext uri="{FF2B5EF4-FFF2-40B4-BE49-F238E27FC236}">
                <a16:creationId xmlns:a16="http://schemas.microsoft.com/office/drawing/2014/main" id="{E39EE65F-FD50-B2C4-C61C-932A03DDF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The dataset was extracted from ISH News </a:t>
            </a:r>
            <a:r>
              <a:rPr lang="en-US" dirty="0" err="1"/>
              <a:t>youtube</a:t>
            </a:r>
            <a:r>
              <a:rPr lang="en-US" dirty="0"/>
              <a:t> channel.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Around 220k clips to transcript mapping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The transcript is an entire sentence in the range of 10-20 words, average length of a video is 7-8 sec with around 25 frames/sec.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The video was downloaded using </a:t>
            </a:r>
            <a:r>
              <a:rPr lang="en-US" dirty="0" err="1"/>
              <a:t>yt_dlp</a:t>
            </a:r>
            <a:r>
              <a:rPr lang="en-US" dirty="0"/>
              <a:t>, transcript was extracted using </a:t>
            </a:r>
            <a:r>
              <a:rPr lang="en-US" dirty="0" err="1"/>
              <a:t>YoutubeTranscriptApi</a:t>
            </a:r>
            <a:r>
              <a:rPr lang="en-US" dirty="0"/>
              <a:t> and the audio was extracted using </a:t>
            </a:r>
            <a:r>
              <a:rPr lang="en-US" dirty="0" err="1"/>
              <a:t>ffmpeg</a:t>
            </a:r>
            <a:r>
              <a:rPr lang="en-US" dirty="0"/>
              <a:t>.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119" name="Google Shape;119;p15">
            <a:extLst>
              <a:ext uri="{FF2B5EF4-FFF2-40B4-BE49-F238E27FC236}">
                <a16:creationId xmlns:a16="http://schemas.microsoft.com/office/drawing/2014/main" id="{F208F6BC-A93F-DDDE-7B47-E6996A461048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136808" y="4764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038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 Videos</a:t>
            </a:r>
            <a:endParaRPr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3344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The video is clipped according to the timestamps of the transcript. 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The video is then cropped according to the region of interest (area where the person is doing sign languages)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The video was extracted playlist-wise and each playlist had similar ROI</a:t>
            </a:r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4294967295"/>
          </p:nvPr>
        </p:nvSpPr>
        <p:spPr>
          <a:xfrm>
            <a:off x="8136808" y="4764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782B1-86A7-D313-7752-8DA8181F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62" y="25892"/>
            <a:ext cx="3753012" cy="2118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3D926-A978-949D-14C2-303D84214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860" y="2357169"/>
            <a:ext cx="3753013" cy="21940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201697" y="1556765"/>
            <a:ext cx="2981513" cy="2223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Pipeline for Extraction</a:t>
            </a:r>
            <a:endParaRPr sz="3600"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4294967295"/>
          </p:nvPr>
        </p:nvSpPr>
        <p:spPr>
          <a:xfrm>
            <a:off x="8136808" y="4764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3628578" y="113437"/>
            <a:ext cx="1886844" cy="30309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Load Video data</a:t>
            </a:r>
            <a:endParaRPr sz="1600" dirty="0"/>
          </a:p>
        </p:txBody>
      </p:sp>
      <p:sp>
        <p:nvSpPr>
          <p:cNvPr id="150" name="Google Shape;150;p19"/>
          <p:cNvSpPr/>
          <p:nvPr/>
        </p:nvSpPr>
        <p:spPr>
          <a:xfrm>
            <a:off x="3628578" y="1407644"/>
            <a:ext cx="1886844" cy="4423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Clip Folder in source directory</a:t>
            </a:r>
            <a:endParaRPr dirty="0"/>
          </a:p>
        </p:txBody>
      </p:sp>
      <p:cxnSp>
        <p:nvCxnSpPr>
          <p:cNvPr id="151" name="Google Shape;151;p19"/>
          <p:cNvCxnSpPr>
            <a:cxnSpLocks/>
            <a:stCxn id="149" idx="2"/>
            <a:endCxn id="34" idx="0"/>
          </p:cNvCxnSpPr>
          <p:nvPr/>
        </p:nvCxnSpPr>
        <p:spPr>
          <a:xfrm>
            <a:off x="4572000" y="416535"/>
            <a:ext cx="0" cy="20892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Google Shape;150;p19">
            <a:extLst>
              <a:ext uri="{FF2B5EF4-FFF2-40B4-BE49-F238E27FC236}">
                <a16:creationId xmlns:a16="http://schemas.microsoft.com/office/drawing/2014/main" id="{CDC47956-4BE3-1825-3201-0ABD34B3FF21}"/>
              </a:ext>
            </a:extLst>
          </p:cNvPr>
          <p:cNvSpPr/>
          <p:nvPr/>
        </p:nvSpPr>
        <p:spPr>
          <a:xfrm>
            <a:off x="3389889" y="2225138"/>
            <a:ext cx="2364221" cy="4423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Clip ,Crop ,mute and store sub-clip</a:t>
            </a:r>
            <a:endParaRPr dirty="0"/>
          </a:p>
        </p:txBody>
      </p:sp>
      <p:sp>
        <p:nvSpPr>
          <p:cNvPr id="10" name="Google Shape;150;p19">
            <a:extLst>
              <a:ext uri="{FF2B5EF4-FFF2-40B4-BE49-F238E27FC236}">
                <a16:creationId xmlns:a16="http://schemas.microsoft.com/office/drawing/2014/main" id="{D193E3C5-5E8B-A805-4890-B145F7DC71BA}"/>
              </a:ext>
            </a:extLst>
          </p:cNvPr>
          <p:cNvSpPr/>
          <p:nvPr/>
        </p:nvSpPr>
        <p:spPr>
          <a:xfrm>
            <a:off x="3389889" y="3038215"/>
            <a:ext cx="2364221" cy="4423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Write transcript in a .txt file</a:t>
            </a:r>
            <a:endParaRPr dirty="0"/>
          </a:p>
        </p:txBody>
      </p:sp>
      <p:sp>
        <p:nvSpPr>
          <p:cNvPr id="11" name="Google Shape;150;p19">
            <a:extLst>
              <a:ext uri="{FF2B5EF4-FFF2-40B4-BE49-F238E27FC236}">
                <a16:creationId xmlns:a16="http://schemas.microsoft.com/office/drawing/2014/main" id="{462A362E-BE99-48CB-7B5F-E7D9663F1065}"/>
              </a:ext>
            </a:extLst>
          </p:cNvPr>
          <p:cNvSpPr/>
          <p:nvPr/>
        </p:nvSpPr>
        <p:spPr>
          <a:xfrm>
            <a:off x="3389889" y="4001390"/>
            <a:ext cx="2364221" cy="4423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Extract audio and store as .mp3</a:t>
            </a:r>
            <a:endParaRPr dirty="0"/>
          </a:p>
        </p:txBody>
      </p:sp>
      <p:cxnSp>
        <p:nvCxnSpPr>
          <p:cNvPr id="12" name="Google Shape;151;p19">
            <a:extLst>
              <a:ext uri="{FF2B5EF4-FFF2-40B4-BE49-F238E27FC236}">
                <a16:creationId xmlns:a16="http://schemas.microsoft.com/office/drawing/2014/main" id="{8F0E3E75-D19A-4D54-0540-11B8E9AF0089}"/>
              </a:ext>
            </a:extLst>
          </p:cNvPr>
          <p:cNvCxnSpPr>
            <a:cxnSpLocks/>
            <a:stCxn id="150" idx="2"/>
            <a:endCxn id="4" idx="0"/>
          </p:cNvCxnSpPr>
          <p:nvPr/>
        </p:nvCxnSpPr>
        <p:spPr>
          <a:xfrm>
            <a:off x="4572000" y="1849981"/>
            <a:ext cx="0" cy="3751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51;p19">
            <a:extLst>
              <a:ext uri="{FF2B5EF4-FFF2-40B4-BE49-F238E27FC236}">
                <a16:creationId xmlns:a16="http://schemas.microsoft.com/office/drawing/2014/main" id="{730C12BA-A18A-4126-6429-5721B06E3B2E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4572000" y="2667475"/>
            <a:ext cx="0" cy="37074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51;p19">
            <a:extLst>
              <a:ext uri="{FF2B5EF4-FFF2-40B4-BE49-F238E27FC236}">
                <a16:creationId xmlns:a16="http://schemas.microsoft.com/office/drawing/2014/main" id="{341FBA6F-238A-AF2E-26E2-F63F07211A3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572000" y="3480552"/>
            <a:ext cx="0" cy="52083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149;p19">
            <a:extLst>
              <a:ext uri="{FF2B5EF4-FFF2-40B4-BE49-F238E27FC236}">
                <a16:creationId xmlns:a16="http://schemas.microsoft.com/office/drawing/2014/main" id="{725E83B3-FAD8-3700-85F2-F712B353ECBF}"/>
              </a:ext>
            </a:extLst>
          </p:cNvPr>
          <p:cNvSpPr/>
          <p:nvPr/>
        </p:nvSpPr>
        <p:spPr>
          <a:xfrm>
            <a:off x="3628578" y="625458"/>
            <a:ext cx="1886844" cy="50450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( Transcript or Voice-over present)</a:t>
            </a:r>
            <a:endParaRPr dirty="0"/>
          </a:p>
        </p:txBody>
      </p:sp>
      <p:sp>
        <p:nvSpPr>
          <p:cNvPr id="52" name="Google Shape;149;p19">
            <a:extLst>
              <a:ext uri="{FF2B5EF4-FFF2-40B4-BE49-F238E27FC236}">
                <a16:creationId xmlns:a16="http://schemas.microsoft.com/office/drawing/2014/main" id="{811F3EFF-FD4C-9272-51E6-E850E393075C}"/>
              </a:ext>
            </a:extLst>
          </p:cNvPr>
          <p:cNvSpPr/>
          <p:nvPr/>
        </p:nvSpPr>
        <p:spPr>
          <a:xfrm>
            <a:off x="6623154" y="680911"/>
            <a:ext cx="1750825" cy="39360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Move to next video if false</a:t>
            </a:r>
            <a:endParaRPr sz="1600" dirty="0"/>
          </a:p>
        </p:txBody>
      </p:sp>
      <p:cxnSp>
        <p:nvCxnSpPr>
          <p:cNvPr id="53" name="Google Shape;151;p19">
            <a:extLst>
              <a:ext uri="{FF2B5EF4-FFF2-40B4-BE49-F238E27FC236}">
                <a16:creationId xmlns:a16="http://schemas.microsoft.com/office/drawing/2014/main" id="{27195BC4-BD08-AC0E-ECEC-398DF538ED04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 flipV="1">
            <a:off x="5515422" y="877712"/>
            <a:ext cx="1107732" cy="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151;p19">
            <a:extLst>
              <a:ext uri="{FF2B5EF4-FFF2-40B4-BE49-F238E27FC236}">
                <a16:creationId xmlns:a16="http://schemas.microsoft.com/office/drawing/2014/main" id="{3AD01F4B-E7BF-E60E-10DA-6A10B505EFF8}"/>
              </a:ext>
            </a:extLst>
          </p:cNvPr>
          <p:cNvCxnSpPr>
            <a:cxnSpLocks/>
            <a:stCxn id="34" idx="2"/>
            <a:endCxn id="150" idx="0"/>
          </p:cNvCxnSpPr>
          <p:nvPr/>
        </p:nvCxnSpPr>
        <p:spPr>
          <a:xfrm>
            <a:off x="4572000" y="1129967"/>
            <a:ext cx="0" cy="27767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  <a:endParaRPr dirty="0"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4294967295"/>
          </p:nvPr>
        </p:nvSpPr>
        <p:spPr>
          <a:xfrm>
            <a:off x="8136808" y="47640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118;p15">
            <a:extLst>
              <a:ext uri="{FF2B5EF4-FFF2-40B4-BE49-F238E27FC236}">
                <a16:creationId xmlns:a16="http://schemas.microsoft.com/office/drawing/2014/main" id="{B2EA8063-312F-AAD2-362D-4FF682A65A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In some videos the ROI selected was improper , </a:t>
            </a:r>
            <a:r>
              <a:rPr lang="en-US" dirty="0" err="1"/>
              <a:t>i.e</a:t>
            </a:r>
            <a:r>
              <a:rPr lang="en-US" dirty="0"/>
              <a:t>, the signer’s hand was getting out of frame or he/she was not present at all. Those videos were manually checked and removed from the dataset.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Some videos from which </a:t>
            </a:r>
            <a:r>
              <a:rPr lang="en-US" dirty="0" err="1"/>
              <a:t>ffmpeg</a:t>
            </a:r>
            <a:r>
              <a:rPr lang="en-US" dirty="0"/>
              <a:t> couldn’t extract audio but they have a transcript was saved separately.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If a video didn’t have any transcript , the auto-generated transcript is not used as it is very out-of-sync hence the clip-to-transcript mappings would be gibberish. For such videos only the audio is extracted(if present) and the video-audio pair is saved separately. Then we could easily run ASR model to get the text.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B6CC-DDD7-3235-ACAB-B54C9E68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Plans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1931F-0BB3-A9CA-781E-15E575BBB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a script to extract latest data for ISH not present in the dataset.</a:t>
            </a:r>
          </a:p>
          <a:p>
            <a:r>
              <a:rPr lang="en-US" dirty="0"/>
              <a:t>The script prompts the user for the date from which the user would want to extract.</a:t>
            </a:r>
          </a:p>
          <a:p>
            <a:r>
              <a:rPr lang="en-US" dirty="0"/>
              <a:t>Since ISH is a news channel each large playlist of it has a predefined template which it follows.</a:t>
            </a:r>
          </a:p>
          <a:p>
            <a:r>
              <a:rPr lang="en-US" dirty="0"/>
              <a:t>If the template has changed , the script has an option to prompt the user to select the ROI manually by giving a frame for the video.</a:t>
            </a:r>
          </a:p>
        </p:txBody>
      </p:sp>
    </p:spTree>
    <p:extLst>
      <p:ext uri="{BB962C8B-B14F-4D97-AF65-F5344CB8AC3E}">
        <p14:creationId xmlns:p14="http://schemas.microsoft.com/office/powerpoint/2010/main" val="91724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303A-6F3B-C5A4-C0DD-2FB13DA5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Presence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1D253-E25F-4B0A-880A-85303FBE6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400" dirty="0"/>
              <a:t>Problem statement: </a:t>
            </a:r>
          </a:p>
          <a:p>
            <a:pPr marL="114300" indent="0">
              <a:buNone/>
            </a:pPr>
            <a:r>
              <a:rPr lang="en-US" dirty="0"/>
              <a:t>Given  a query word and a sentence, need to find out whether the signer performs the sign language of the word in the sentence.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400" dirty="0"/>
              <a:t>Objective:</a:t>
            </a:r>
          </a:p>
          <a:p>
            <a:pPr marL="114300" indent="0">
              <a:buNone/>
            </a:pPr>
            <a:r>
              <a:rPr lang="en-US" dirty="0"/>
              <a:t>This task serves as a benchmark to validate the quality and consistency of the constructed sign language dataset</a:t>
            </a:r>
            <a:r>
              <a:rPr lang="en-US" sz="2400" dirty="0"/>
              <a:t>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32054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ation 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1182</Words>
  <Application>Microsoft Office PowerPoint</Application>
  <PresentationFormat>On-screen Show (16:9)</PresentationFormat>
  <Paragraphs>110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Rounded MT Bold</vt:lpstr>
      <vt:lpstr>Calibri</vt:lpstr>
      <vt:lpstr>gg sans</vt:lpstr>
      <vt:lpstr>Inconsolatazi4-Regular</vt:lpstr>
      <vt:lpstr>NimbusRomNo9L-Regu</vt:lpstr>
      <vt:lpstr>Times</vt:lpstr>
      <vt:lpstr>Exploration Lab</vt:lpstr>
      <vt:lpstr>Pose-Based Word Presence Prediction: A Framework for Indian Sign Language Processing</vt:lpstr>
      <vt:lpstr>Outline</vt:lpstr>
      <vt:lpstr>Scarcity of ISL dataset</vt:lpstr>
      <vt:lpstr>Dataset Extraction</vt:lpstr>
      <vt:lpstr>Processing Videos</vt:lpstr>
      <vt:lpstr>Pipeline for Extraction</vt:lpstr>
      <vt:lpstr>Data Cleaning</vt:lpstr>
      <vt:lpstr>Future Plans</vt:lpstr>
      <vt:lpstr>Word Presence Detection</vt:lpstr>
      <vt:lpstr>Word Presence Detection</vt:lpstr>
      <vt:lpstr>Pose view of Candidate Sentence</vt:lpstr>
      <vt:lpstr>.pose file structure</vt:lpstr>
      <vt:lpstr>Approach</vt:lpstr>
      <vt:lpstr>Cosine Similarity</vt:lpstr>
      <vt:lpstr>Dynamic Time Warping</vt:lpstr>
      <vt:lpstr>PowerPoint Presentation</vt:lpstr>
      <vt:lpstr>PowerPoint Presentation</vt:lpstr>
      <vt:lpstr>PowerPoint Presentation</vt:lpstr>
      <vt:lpstr>Approach( Continued)</vt:lpstr>
      <vt:lpstr>PowerPoint Presentation</vt:lpstr>
      <vt:lpstr>Top(5/10/15/20) Result</vt:lpstr>
      <vt:lpstr>Credits/Citations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Rudra Sinha</cp:lastModifiedBy>
  <cp:revision>18</cp:revision>
  <dcterms:modified xsi:type="dcterms:W3CDTF">2025-04-19T05:14:04Z</dcterms:modified>
</cp:coreProperties>
</file>